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22"/>
  </p:handoutMasterIdLst>
  <p:sldIdLst>
    <p:sldId id="256" r:id="rId2"/>
    <p:sldId id="257" r:id="rId3"/>
    <p:sldId id="258" r:id="rId4"/>
    <p:sldId id="259" r:id="rId5"/>
    <p:sldId id="260" r:id="rId6"/>
    <p:sldId id="261" r:id="rId7"/>
    <p:sldId id="270" r:id="rId8"/>
    <p:sldId id="262" r:id="rId9"/>
    <p:sldId id="263" r:id="rId10"/>
    <p:sldId id="264" r:id="rId11"/>
    <p:sldId id="265" r:id="rId12"/>
    <p:sldId id="272" r:id="rId13"/>
    <p:sldId id="266" r:id="rId14"/>
    <p:sldId id="267" r:id="rId15"/>
    <p:sldId id="271" r:id="rId16"/>
    <p:sldId id="268" r:id="rId17"/>
    <p:sldId id="269" r:id="rId18"/>
    <p:sldId id="274" r:id="rId19"/>
    <p:sldId id="275" r:id="rId20"/>
    <p:sldId id="273" r:id="rId21"/>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63" d="100"/>
          <a:sy n="63" d="100"/>
        </p:scale>
        <p:origin x="84"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98F0F1F9-CAD8-4F2A-9942-07F45A0BA7A7}" type="datetimeFigureOut">
              <a:rPr lang="en-US" smtClean="0"/>
              <a:t>9/11/2018</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0B4510C4-2F54-4DDD-BBF4-A80819309C00}" type="slidenum">
              <a:rPr lang="en-US" smtClean="0"/>
              <a:t>‹#›</a:t>
            </a:fld>
            <a:endParaRPr lang="en-US"/>
          </a:p>
        </p:txBody>
      </p:sp>
    </p:spTree>
    <p:extLst>
      <p:ext uri="{BB962C8B-B14F-4D97-AF65-F5344CB8AC3E}">
        <p14:creationId xmlns:p14="http://schemas.microsoft.com/office/powerpoint/2010/main" val="224514109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9/11/2018</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9/11/2018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9/11/2018</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Literary Elements</a:t>
            </a:r>
            <a:endParaRPr lang="en-US" dirty="0"/>
          </a:p>
        </p:txBody>
      </p:sp>
      <p:sp>
        <p:nvSpPr>
          <p:cNvPr id="3" name="Subtitle 2"/>
          <p:cNvSpPr>
            <a:spLocks noGrp="1"/>
          </p:cNvSpPr>
          <p:nvPr>
            <p:ph type="subTitle" idx="1"/>
          </p:nvPr>
        </p:nvSpPr>
        <p:spPr/>
        <p:txBody>
          <a:bodyPr/>
          <a:lstStyle/>
          <a:p>
            <a:r>
              <a:rPr lang="en-US" dirty="0" smtClean="0"/>
              <a:t>Review of What you Learned Last Year</a:t>
            </a:r>
            <a:endParaRPr lang="en-US" dirty="0"/>
          </a:p>
        </p:txBody>
      </p:sp>
    </p:spTree>
    <p:extLst>
      <p:ext uri="{BB962C8B-B14F-4D97-AF65-F5344CB8AC3E}">
        <p14:creationId xmlns:p14="http://schemas.microsoft.com/office/powerpoint/2010/main" val="886731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Personification</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Giving a non-human, human characteristics</a:t>
            </a:r>
          </a:p>
          <a:p>
            <a:r>
              <a:rPr lang="en-US" dirty="0" smtClean="0"/>
              <a:t>Example</a:t>
            </a:r>
          </a:p>
          <a:p>
            <a:pPr lvl="1"/>
            <a:r>
              <a:rPr lang="en-US" dirty="0" smtClean="0"/>
              <a:t>The sun smiled as it shone on the newly married couple.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6265" y="750345"/>
            <a:ext cx="2974694" cy="2979867"/>
          </a:xfrm>
          <a:prstGeom prst="rect">
            <a:avLst/>
          </a:prstGeom>
        </p:spPr>
      </p:pic>
    </p:spTree>
    <p:extLst>
      <p:ext uri="{BB962C8B-B14F-4D97-AF65-F5344CB8AC3E}">
        <p14:creationId xmlns:p14="http://schemas.microsoft.com/office/powerpoint/2010/main" val="47272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Symbolism</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a:t>A person, place, object, or activity that stands for something </a:t>
            </a:r>
            <a:r>
              <a:rPr lang="en-US" dirty="0" smtClean="0"/>
              <a:t>else</a:t>
            </a:r>
          </a:p>
          <a:p>
            <a:r>
              <a:rPr lang="en-US" dirty="0" smtClean="0"/>
              <a:t>Example</a:t>
            </a:r>
          </a:p>
          <a:p>
            <a:pPr lvl="1"/>
            <a:r>
              <a:rPr lang="en-US" dirty="0" smtClean="0"/>
              <a:t>The white dove is a symbol for peace</a:t>
            </a:r>
          </a:p>
          <a:p>
            <a:pPr lvl="1"/>
            <a:r>
              <a:rPr lang="en-US" dirty="0" smtClean="0"/>
              <a:t>The bald eagle is a symbol for independence, freedom, and/or our nation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7299" y="322648"/>
            <a:ext cx="2501359" cy="207030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7708" y="96819"/>
            <a:ext cx="4030468" cy="2690147"/>
          </a:xfrm>
          <a:prstGeom prst="rect">
            <a:avLst/>
          </a:prstGeom>
        </p:spPr>
      </p:pic>
    </p:spTree>
    <p:extLst>
      <p:ext uri="{BB962C8B-B14F-4D97-AF65-F5344CB8AC3E}">
        <p14:creationId xmlns:p14="http://schemas.microsoft.com/office/powerpoint/2010/main" val="258612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Imagery</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Descriptive language that appeals to the senses</a:t>
            </a:r>
          </a:p>
          <a:p>
            <a:r>
              <a:rPr lang="en-US" dirty="0" smtClean="0"/>
              <a:t>Example:</a:t>
            </a:r>
          </a:p>
          <a:p>
            <a:pPr lvl="1"/>
            <a:r>
              <a:rPr lang="en-US" dirty="0" smtClean="0"/>
              <a:t>As he walked the quiet lonely street, a sudden blur caught his attention.  From that instant a shiver crawled up his spine as the wind howled around him.  Suddenly he was aware of the slow, methodical footsteps that seemed to creep closer to him with every passing second.</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80" y="649287"/>
            <a:ext cx="2750820" cy="2750820"/>
          </a:xfrm>
          <a:prstGeom prst="rect">
            <a:avLst/>
          </a:prstGeom>
        </p:spPr>
      </p:pic>
    </p:spTree>
    <p:extLst>
      <p:ext uri="{BB962C8B-B14F-4D97-AF65-F5344CB8AC3E}">
        <p14:creationId xmlns:p14="http://schemas.microsoft.com/office/powerpoint/2010/main" val="2937354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Paradox/Oxymoron</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a:t>
            </a:r>
          </a:p>
          <a:p>
            <a:pPr lvl="1"/>
            <a:r>
              <a:rPr lang="en-US" dirty="0" smtClean="0"/>
              <a:t>Paradox: Seemingly </a:t>
            </a:r>
            <a:r>
              <a:rPr lang="en-US" dirty="0"/>
              <a:t>contradictory or absurd statement that may nonetheless suggest an important truth</a:t>
            </a:r>
          </a:p>
          <a:p>
            <a:pPr lvl="1"/>
            <a:r>
              <a:rPr lang="en-US" dirty="0" smtClean="0"/>
              <a:t>Oxymoron: Special </a:t>
            </a:r>
            <a:r>
              <a:rPr lang="en-US" dirty="0"/>
              <a:t>kind of concise paradox that brings together two contradictory </a:t>
            </a:r>
            <a:r>
              <a:rPr lang="en-US" dirty="0" smtClean="0"/>
              <a:t>terms</a:t>
            </a:r>
          </a:p>
          <a:p>
            <a:r>
              <a:rPr lang="en-US" dirty="0" smtClean="0"/>
              <a:t>Example</a:t>
            </a:r>
          </a:p>
          <a:p>
            <a:pPr lvl="1"/>
            <a:r>
              <a:rPr lang="en-US" dirty="0" smtClean="0"/>
              <a:t>“Honestly, I’m a compulsive liar.”</a:t>
            </a:r>
          </a:p>
          <a:p>
            <a:pPr lvl="1"/>
            <a:r>
              <a:rPr lang="en-US" dirty="0" smtClean="0"/>
              <a:t>Bittersweet</a:t>
            </a:r>
          </a:p>
          <a:p>
            <a:pPr lvl="1"/>
            <a:r>
              <a:rPr lang="en-US" dirty="0" smtClean="0"/>
              <a:t>Good Grief</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1362" y="0"/>
            <a:ext cx="1970638" cy="2808083"/>
          </a:xfrm>
          <a:prstGeom prst="rect">
            <a:avLst/>
          </a:prstGeom>
        </p:spPr>
      </p:pic>
    </p:spTree>
    <p:extLst>
      <p:ext uri="{BB962C8B-B14F-4D97-AF65-F5344CB8AC3E}">
        <p14:creationId xmlns:p14="http://schemas.microsoft.com/office/powerpoint/2010/main" val="4336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Euphemism</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a:t>A vague expression to express </a:t>
            </a:r>
            <a:r>
              <a:rPr lang="en-US" dirty="0" smtClean="0"/>
              <a:t>something</a:t>
            </a:r>
          </a:p>
          <a:p>
            <a:r>
              <a:rPr lang="en-US" dirty="0" smtClean="0"/>
              <a:t>Example</a:t>
            </a:r>
          </a:p>
          <a:p>
            <a:pPr lvl="1"/>
            <a:r>
              <a:rPr lang="en-US" dirty="0"/>
              <a:t>Toilet/Bathroom:</a:t>
            </a:r>
          </a:p>
          <a:p>
            <a:pPr lvl="2"/>
            <a:r>
              <a:rPr lang="en-US" dirty="0"/>
              <a:t>Loo, Potty, John, Can, Throne, Little Girls/Boys Room</a:t>
            </a:r>
          </a:p>
          <a:p>
            <a:pPr lv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4465" y="0"/>
            <a:ext cx="4567535" cy="6858000"/>
          </a:xfrm>
          <a:prstGeom prst="rect">
            <a:avLst/>
          </a:prstGeom>
        </p:spPr>
      </p:pic>
    </p:spTree>
    <p:extLst>
      <p:ext uri="{BB962C8B-B14F-4D97-AF65-F5344CB8AC3E}">
        <p14:creationId xmlns:p14="http://schemas.microsoft.com/office/powerpoint/2010/main" val="92843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Idiom</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Colorful expression that means something different from the literal meaning</a:t>
            </a:r>
          </a:p>
          <a:p>
            <a:r>
              <a:rPr lang="en-US" dirty="0" smtClean="0"/>
              <a:t>Example</a:t>
            </a:r>
          </a:p>
          <a:p>
            <a:pPr lvl="1"/>
            <a:r>
              <a:rPr lang="en-US" dirty="0" smtClean="0"/>
              <a:t>You drive me up the wall!</a:t>
            </a:r>
          </a:p>
          <a:p>
            <a:pPr lvl="1"/>
            <a:r>
              <a:rPr lang="en-US" dirty="0" smtClean="0"/>
              <a:t>Sick as a dog</a:t>
            </a:r>
          </a:p>
          <a:p>
            <a:pPr lvl="1"/>
            <a:r>
              <a:rPr lang="en-US" dirty="0" smtClean="0"/>
              <a:t>Chip on your shoulder</a:t>
            </a:r>
          </a:p>
          <a:p>
            <a:pPr lvl="1"/>
            <a:r>
              <a:rPr lang="en-US" dirty="0" smtClean="0"/>
              <a:t>Jumping the gun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2654" y="3689849"/>
            <a:ext cx="3196424" cy="2447411"/>
          </a:xfrm>
          <a:prstGeom prst="rect">
            <a:avLst/>
          </a:prstGeom>
        </p:spPr>
      </p:pic>
    </p:spTree>
    <p:extLst>
      <p:ext uri="{BB962C8B-B14F-4D97-AF65-F5344CB8AC3E}">
        <p14:creationId xmlns:p14="http://schemas.microsoft.com/office/powerpoint/2010/main" val="256988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Connotation/Denotation</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a:t>
            </a:r>
          </a:p>
          <a:p>
            <a:pPr lvl="1"/>
            <a:r>
              <a:rPr lang="en-US" dirty="0" smtClean="0"/>
              <a:t>Connotation: </a:t>
            </a:r>
            <a:r>
              <a:rPr lang="en-US" dirty="0"/>
              <a:t>An attitude or feeling associated with a word</a:t>
            </a:r>
          </a:p>
          <a:p>
            <a:pPr lvl="1"/>
            <a:r>
              <a:rPr lang="en-US" dirty="0" smtClean="0"/>
              <a:t>Denotation: </a:t>
            </a:r>
            <a:r>
              <a:rPr lang="en-US" dirty="0"/>
              <a:t>Literary meaning; dictionary </a:t>
            </a:r>
            <a:r>
              <a:rPr lang="en-US" dirty="0" smtClean="0"/>
              <a:t>definition</a:t>
            </a:r>
          </a:p>
          <a:p>
            <a:r>
              <a:rPr lang="en-US" dirty="0" smtClean="0"/>
              <a:t>Example</a:t>
            </a:r>
          </a:p>
          <a:p>
            <a:pPr lvl="1"/>
            <a:r>
              <a:rPr lang="en-US" dirty="0" smtClean="0"/>
              <a:t>Connotation</a:t>
            </a:r>
          </a:p>
          <a:p>
            <a:pPr lvl="2"/>
            <a:r>
              <a:rPr lang="en-US" dirty="0"/>
              <a:t>Home = Warmth, Comfort, </a:t>
            </a:r>
            <a:r>
              <a:rPr lang="en-US" dirty="0" smtClean="0"/>
              <a:t>Affection</a:t>
            </a:r>
          </a:p>
          <a:p>
            <a:pPr lvl="1"/>
            <a:r>
              <a:rPr lang="en-US" dirty="0" smtClean="0"/>
              <a:t>Denotation</a:t>
            </a:r>
          </a:p>
          <a:p>
            <a:pPr lvl="2"/>
            <a:r>
              <a:rPr lang="en-US" dirty="0"/>
              <a:t>Home = house, apartment, or </a:t>
            </a:r>
            <a:r>
              <a:rPr lang="en-US" dirty="0" smtClean="0"/>
              <a:t>shelter</a:t>
            </a:r>
            <a:endParaRPr lang="en-US"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70320" y="336177"/>
            <a:ext cx="6400800" cy="6400800"/>
          </a:xfrm>
          <a:prstGeom prst="rect">
            <a:avLst/>
          </a:prstGeom>
        </p:spPr>
      </p:pic>
    </p:spTree>
    <p:extLst>
      <p:ext uri="{BB962C8B-B14F-4D97-AF65-F5344CB8AC3E}">
        <p14:creationId xmlns:p14="http://schemas.microsoft.com/office/powerpoint/2010/main" val="96021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Nuance</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a:t>A very slight difference or variation in color or </a:t>
            </a:r>
            <a:r>
              <a:rPr lang="en-US" dirty="0" smtClean="0"/>
              <a:t>tone</a:t>
            </a:r>
          </a:p>
          <a:p>
            <a:r>
              <a:rPr lang="en-US" dirty="0" smtClean="0"/>
              <a:t>Example</a:t>
            </a:r>
          </a:p>
          <a:p>
            <a:pPr lvl="1"/>
            <a:r>
              <a:rPr lang="en-US" dirty="0" smtClean="0"/>
              <a:t>Starting off bothered and switching to frustrated</a:t>
            </a:r>
          </a:p>
          <a:p>
            <a:pPr lvl="1"/>
            <a:r>
              <a:rPr lang="en-US" dirty="0" smtClean="0"/>
              <a:t>Starting off content </a:t>
            </a:r>
            <a:r>
              <a:rPr lang="en-US" smtClean="0"/>
              <a:t>and growing to happy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5830" y="2096435"/>
            <a:ext cx="4005705" cy="2568738"/>
          </a:xfrm>
          <a:prstGeom prst="rect">
            <a:avLst/>
          </a:prstGeom>
        </p:spPr>
      </p:pic>
    </p:spTree>
    <p:extLst>
      <p:ext uri="{BB962C8B-B14F-4D97-AF65-F5344CB8AC3E}">
        <p14:creationId xmlns:p14="http://schemas.microsoft.com/office/powerpoint/2010/main" val="342034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Foil</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A character who serves in contrast to another character</a:t>
            </a:r>
            <a:endParaRPr lang="en-US" dirty="0" smtClean="0"/>
          </a:p>
          <a:p>
            <a:r>
              <a:rPr lang="en-US" dirty="0" smtClean="0"/>
              <a:t>Example</a:t>
            </a:r>
          </a:p>
          <a:p>
            <a:pPr lvl="1"/>
            <a:r>
              <a:rPr lang="en-US" dirty="0" smtClean="0"/>
              <a:t>Homer Simpson and Ned Flanders</a:t>
            </a:r>
            <a:endParaRPr lang="en-US" dirty="0" smtClean="0"/>
          </a:p>
          <a:p>
            <a:pPr lvl="1"/>
            <a:r>
              <a:rPr lang="en-US" dirty="0" smtClean="0"/>
              <a:t>Harry Potter and Draco Malfoy</a:t>
            </a:r>
            <a:endParaRPr lang="en-US" dirty="0"/>
          </a:p>
        </p:txBody>
      </p:sp>
      <p:pic>
        <p:nvPicPr>
          <p:cNvPr id="5" name="Picture 4" descr="&lt;strong&gt;Homer&lt;/strong&gt; Loves &lt;strong&gt;Flanders&lt;/strong&gt; - Wikisimpsons, the &lt;strong&gt;Simpsons&lt;/strong&gt; Wik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1920" y="618517"/>
            <a:ext cx="3305491" cy="2485729"/>
          </a:xfrm>
          <a:prstGeom prst="rect">
            <a:avLst/>
          </a:prstGeom>
        </p:spPr>
      </p:pic>
      <p:pic>
        <p:nvPicPr>
          <p:cNvPr id="6" name="Picture 5" descr="&lt;strong&gt;Draco&lt;/strong&gt; &lt;strong&gt;malfoy&lt;/strong&gt; vs &lt;strong&gt;harry&lt;/strong&gt; &lt;strong&gt;potter&lt;/strong&gt; images &lt;strong&gt;Draco&lt;/strong&gt; vs &lt;strong&gt;Harry&lt;/strong&gt; HD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3014" y="3509460"/>
            <a:ext cx="4704397" cy="2685599"/>
          </a:xfrm>
          <a:prstGeom prst="rect">
            <a:avLst/>
          </a:prstGeom>
        </p:spPr>
      </p:pic>
    </p:spTree>
    <p:extLst>
      <p:ext uri="{BB962C8B-B14F-4D97-AF65-F5344CB8AC3E}">
        <p14:creationId xmlns:p14="http://schemas.microsoft.com/office/powerpoint/2010/main" val="3231163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Irony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Definition</a:t>
            </a:r>
          </a:p>
          <a:p>
            <a:pPr lvl="1"/>
            <a:r>
              <a:rPr lang="en-US" dirty="0" smtClean="0"/>
              <a:t>Where the intended meaning is different than what happens</a:t>
            </a:r>
          </a:p>
          <a:p>
            <a:pPr lvl="2"/>
            <a:r>
              <a:rPr lang="en-US" dirty="0" smtClean="0"/>
              <a:t>Verbal – Say one thing and mean another</a:t>
            </a:r>
          </a:p>
          <a:p>
            <a:pPr lvl="2"/>
            <a:r>
              <a:rPr lang="en-US" dirty="0" smtClean="0"/>
              <a:t>Situational – Situation is different than expected</a:t>
            </a:r>
          </a:p>
          <a:p>
            <a:pPr lvl="2"/>
            <a:r>
              <a:rPr lang="en-US" dirty="0" smtClean="0"/>
              <a:t>Dramatic – Reader knows something the character does not</a:t>
            </a:r>
            <a:endParaRPr lang="en-US" dirty="0" smtClean="0"/>
          </a:p>
          <a:p>
            <a:r>
              <a:rPr lang="en-US" dirty="0" smtClean="0"/>
              <a:t>Example</a:t>
            </a:r>
          </a:p>
          <a:p>
            <a:pPr lvl="1"/>
            <a:r>
              <a:rPr lang="en-US" dirty="0" smtClean="0"/>
              <a:t>Verbal: “No, I never knew that 2+2=4”</a:t>
            </a:r>
          </a:p>
          <a:p>
            <a:pPr lvl="1"/>
            <a:r>
              <a:rPr lang="en-US" dirty="0" smtClean="0"/>
              <a:t>Situational: Tom didn’t die in “Contents of a Dead Man’s Pockets”</a:t>
            </a:r>
          </a:p>
          <a:p>
            <a:pPr lvl="1"/>
            <a:r>
              <a:rPr lang="en-US" dirty="0" smtClean="0"/>
              <a:t>Dramatic: Juliet wasn’t really dead (we knew that) but Romeo did not</a:t>
            </a:r>
            <a:endParaRPr lang="en-US" dirty="0" smtClean="0"/>
          </a:p>
        </p:txBody>
      </p:sp>
    </p:spTree>
    <p:extLst>
      <p:ext uri="{BB962C8B-B14F-4D97-AF65-F5344CB8AC3E}">
        <p14:creationId xmlns:p14="http://schemas.microsoft.com/office/powerpoint/2010/main" val="81746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Simile</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Comparison between two or more items/ideas using like or as</a:t>
            </a:r>
          </a:p>
          <a:p>
            <a:r>
              <a:rPr lang="en-US" dirty="0" smtClean="0"/>
              <a:t>Example</a:t>
            </a:r>
          </a:p>
          <a:p>
            <a:pPr lvl="1"/>
            <a:r>
              <a:rPr lang="en-US" dirty="0" smtClean="0"/>
              <a:t>The teenagers raided the fridge like a pack of hungry wolves.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2480" y="688911"/>
            <a:ext cx="3156563" cy="4732534"/>
          </a:xfrm>
          <a:prstGeom prst="rect">
            <a:avLst/>
          </a:prstGeom>
        </p:spPr>
      </p:pic>
    </p:spTree>
    <p:extLst>
      <p:ext uri="{BB962C8B-B14F-4D97-AF65-F5344CB8AC3E}">
        <p14:creationId xmlns:p14="http://schemas.microsoft.com/office/powerpoint/2010/main" val="372028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Characterization</a:t>
            </a:r>
            <a:endParaRPr lang="en-US" dirty="0"/>
          </a:p>
        </p:txBody>
      </p:sp>
      <p:sp>
        <p:nvSpPr>
          <p:cNvPr id="3" name="Content Placeholder 2"/>
          <p:cNvSpPr>
            <a:spLocks noGrp="1"/>
          </p:cNvSpPr>
          <p:nvPr>
            <p:ph idx="1"/>
          </p:nvPr>
        </p:nvSpPr>
        <p:spPr/>
        <p:txBody>
          <a:bodyPr>
            <a:normAutofit/>
          </a:bodyPr>
          <a:lstStyle/>
          <a:p>
            <a:r>
              <a:rPr lang="en-US" dirty="0" smtClean="0"/>
              <a:t>Definition</a:t>
            </a:r>
          </a:p>
          <a:p>
            <a:pPr lvl="1"/>
            <a:r>
              <a:rPr lang="en-US" dirty="0" smtClean="0"/>
              <a:t>The development of characters to create images and an understanding of the character</a:t>
            </a:r>
          </a:p>
          <a:p>
            <a:pPr lvl="2"/>
            <a:r>
              <a:rPr lang="en-US" dirty="0" smtClean="0"/>
              <a:t>Direct</a:t>
            </a:r>
          </a:p>
          <a:p>
            <a:pPr lvl="2"/>
            <a:r>
              <a:rPr lang="en-US" dirty="0" smtClean="0"/>
              <a:t>Indirect</a:t>
            </a:r>
          </a:p>
          <a:p>
            <a:pPr lvl="2"/>
            <a:r>
              <a:rPr lang="en-US" dirty="0" smtClean="0"/>
              <a:t>STEAL: Speech, Thoughts/Feelings, Effects on Others, Actions, Looks</a:t>
            </a:r>
            <a:endParaRPr lang="en-US" dirty="0" smtClean="0"/>
          </a:p>
          <a:p>
            <a:r>
              <a:rPr lang="en-US" dirty="0" smtClean="0"/>
              <a:t>Example</a:t>
            </a:r>
          </a:p>
          <a:p>
            <a:pPr lvl="1"/>
            <a:r>
              <a:rPr lang="en-US" dirty="0" smtClean="0"/>
              <a:t>“He was a tall, lean, dark-haired young man in a pullover sweater, who looked as though he had played not football, probably, but basketball in college” (Finney).</a:t>
            </a:r>
          </a:p>
        </p:txBody>
      </p:sp>
      <p:pic>
        <p:nvPicPr>
          <p:cNvPr id="5" name="Picture 4" descr="We Are Spiritual Beings On A Human Journey : In5D Esoteric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4411" y="243538"/>
            <a:ext cx="2742524" cy="2469182"/>
          </a:xfrm>
          <a:prstGeom prst="rect">
            <a:avLst/>
          </a:prstGeom>
        </p:spPr>
      </p:pic>
    </p:spTree>
    <p:extLst>
      <p:ext uri="{BB962C8B-B14F-4D97-AF65-F5344CB8AC3E}">
        <p14:creationId xmlns:p14="http://schemas.microsoft.com/office/powerpoint/2010/main" val="221580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Metaphor</a:t>
            </a:r>
            <a:endParaRPr lang="en-US" dirty="0"/>
          </a:p>
        </p:txBody>
      </p:sp>
      <p:sp>
        <p:nvSpPr>
          <p:cNvPr id="3" name="Content Placeholder 2"/>
          <p:cNvSpPr>
            <a:spLocks noGrp="1"/>
          </p:cNvSpPr>
          <p:nvPr>
            <p:ph idx="1"/>
          </p:nvPr>
        </p:nvSpPr>
        <p:spPr/>
        <p:txBody>
          <a:bodyPr/>
          <a:lstStyle/>
          <a:p>
            <a:r>
              <a:rPr lang="en-US" dirty="0"/>
              <a:t>Definition</a:t>
            </a:r>
          </a:p>
          <a:p>
            <a:pPr lvl="1"/>
            <a:r>
              <a:rPr lang="en-US" dirty="0"/>
              <a:t>Comparison between two or more items/ideas </a:t>
            </a:r>
            <a:r>
              <a:rPr lang="en-US" dirty="0" smtClean="0"/>
              <a:t>not using </a:t>
            </a:r>
            <a:r>
              <a:rPr lang="en-US" dirty="0"/>
              <a:t>like or as</a:t>
            </a:r>
          </a:p>
          <a:p>
            <a:r>
              <a:rPr lang="en-US" dirty="0"/>
              <a:t>Example</a:t>
            </a:r>
          </a:p>
          <a:p>
            <a:pPr lvl="1"/>
            <a:r>
              <a:rPr lang="en-US" dirty="0" smtClean="0"/>
              <a:t>When he gets tired, Colton is a bear!</a:t>
            </a:r>
            <a:endParaRPr lang="en-US" dirty="0"/>
          </a:p>
          <a:p>
            <a:endParaRPr lang="en-US"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874598" y="2249487"/>
            <a:ext cx="4092925" cy="4367451"/>
          </a:xfrm>
          <a:prstGeom prst="rect">
            <a:avLst/>
          </a:prstGeom>
        </p:spPr>
      </p:pic>
    </p:spTree>
    <p:extLst>
      <p:ext uri="{BB962C8B-B14F-4D97-AF65-F5344CB8AC3E}">
        <p14:creationId xmlns:p14="http://schemas.microsoft.com/office/powerpoint/2010/main" val="5462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Rhyme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Definition</a:t>
            </a:r>
          </a:p>
          <a:p>
            <a:pPr lvl="1"/>
            <a:r>
              <a:rPr lang="en-US" dirty="0"/>
              <a:t>Occurrence of similar or identical sounds at the end of two or more </a:t>
            </a:r>
            <a:r>
              <a:rPr lang="en-US" dirty="0" smtClean="0"/>
              <a:t>words</a:t>
            </a:r>
          </a:p>
          <a:p>
            <a:r>
              <a:rPr lang="en-US" dirty="0" smtClean="0"/>
              <a:t>Example</a:t>
            </a:r>
          </a:p>
          <a:p>
            <a:pPr lvl="1"/>
            <a:r>
              <a:rPr lang="en-US" dirty="0" smtClean="0"/>
              <a:t>Suite, Heat, Complete</a:t>
            </a:r>
          </a:p>
          <a:p>
            <a:pPr lvl="1"/>
            <a:r>
              <a:rPr lang="en-US" dirty="0" smtClean="0"/>
              <a:t>Not, Hot</a:t>
            </a:r>
          </a:p>
          <a:p>
            <a:pPr lvl="1"/>
            <a:r>
              <a:rPr lang="en-US" dirty="0"/>
              <a:t>The </a:t>
            </a:r>
            <a:r>
              <a:rPr lang="en-US" u="sng" dirty="0"/>
              <a:t>bear</a:t>
            </a:r>
            <a:r>
              <a:rPr lang="en-US" dirty="0"/>
              <a:t> really does </a:t>
            </a:r>
            <a:r>
              <a:rPr lang="en-US" u="sng" dirty="0" smtClean="0"/>
              <a:t>care</a:t>
            </a:r>
            <a:r>
              <a:rPr lang="en-US" dirty="0" smtClean="0"/>
              <a:t>.</a:t>
            </a:r>
            <a:endParaRPr lang="en-US" u="sng" dirty="0" smtClean="0"/>
          </a:p>
          <a:p>
            <a:pPr lvl="1"/>
            <a:r>
              <a:rPr lang="en-US" dirty="0" smtClean="0"/>
              <a:t>Do </a:t>
            </a:r>
            <a:r>
              <a:rPr lang="en-US" dirty="0"/>
              <a:t>you like green eggs and </a:t>
            </a:r>
            <a:r>
              <a:rPr lang="en-US" u="sng" dirty="0" smtClean="0"/>
              <a:t>ham</a:t>
            </a:r>
            <a:r>
              <a:rPr lang="en-US" dirty="0" smtClean="0"/>
              <a:t>?</a:t>
            </a:r>
            <a:br>
              <a:rPr lang="en-US" dirty="0" smtClean="0"/>
            </a:br>
            <a:r>
              <a:rPr lang="en-US" dirty="0" smtClean="0"/>
              <a:t>I </a:t>
            </a:r>
            <a:r>
              <a:rPr lang="en-US" dirty="0"/>
              <a:t>do not like them Sam I </a:t>
            </a:r>
            <a:r>
              <a:rPr lang="en-US" u="sng" dirty="0" smtClean="0"/>
              <a:t>am</a:t>
            </a:r>
            <a:r>
              <a:rPr lang="en-US" dirty="0" smtClean="0"/>
              <a:t>!</a:t>
            </a:r>
            <a:br>
              <a:rPr lang="en-US" dirty="0" smtClean="0"/>
            </a:br>
            <a:r>
              <a:rPr lang="en-US" dirty="0" smtClean="0"/>
              <a:t>	 - Dr</a:t>
            </a:r>
            <a:r>
              <a:rPr lang="en-US" dirty="0"/>
              <a:t>. </a:t>
            </a:r>
            <a:r>
              <a:rPr lang="en-US" dirty="0" err="1"/>
              <a:t>Suess</a:t>
            </a:r>
            <a:r>
              <a:rPr lang="en-US" dirty="0"/>
              <a:t>’ </a:t>
            </a:r>
            <a:r>
              <a:rPr lang="en-US" u="sng" dirty="0"/>
              <a:t>Green Eggs and Ham</a:t>
            </a:r>
            <a:endParaRPr lang="en-US" dirty="0"/>
          </a:p>
          <a:p>
            <a:pPr lvl="1"/>
            <a:endParaRPr lang="en-US" dirty="0" smtClean="0"/>
          </a:p>
          <a:p>
            <a:pPr lv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6828" y="3044413"/>
            <a:ext cx="2898219" cy="3636981"/>
          </a:xfrm>
          <a:prstGeom prst="rect">
            <a:avLst/>
          </a:prstGeom>
        </p:spPr>
      </p:pic>
    </p:spTree>
    <p:extLst>
      <p:ext uri="{BB962C8B-B14F-4D97-AF65-F5344CB8AC3E}">
        <p14:creationId xmlns:p14="http://schemas.microsoft.com/office/powerpoint/2010/main" val="139668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Repetition</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a:t>Technique in which a sound, word, phrase, or line is repeated for emphasis or </a:t>
            </a:r>
            <a:r>
              <a:rPr lang="en-US" dirty="0" smtClean="0"/>
              <a:t>unity</a:t>
            </a:r>
          </a:p>
          <a:p>
            <a:r>
              <a:rPr lang="en-US" dirty="0" smtClean="0"/>
              <a:t>Example</a:t>
            </a:r>
          </a:p>
          <a:p>
            <a:pPr lvl="1"/>
            <a:r>
              <a:rPr lang="en-US" dirty="0"/>
              <a:t>“Hit the road Jack.  And don’t you come back </a:t>
            </a:r>
            <a:r>
              <a:rPr lang="en-US" b="1" u="sng" dirty="0"/>
              <a:t>no more, no more, no more, no more.</a:t>
            </a:r>
            <a:r>
              <a:rPr lang="en-US" dirty="0"/>
              <a:t>”</a:t>
            </a:r>
          </a:p>
          <a:p>
            <a:pPr lvl="2"/>
            <a:r>
              <a:rPr lang="en-US" dirty="0"/>
              <a:t>“Hit the Road Jack” by Ray </a:t>
            </a:r>
            <a:r>
              <a:rPr lang="en-US" dirty="0" smtClean="0"/>
              <a:t>Charles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8386" y="86062"/>
            <a:ext cx="4156268" cy="2769762"/>
          </a:xfrm>
          <a:prstGeom prst="rect">
            <a:avLst/>
          </a:prstGeom>
        </p:spPr>
      </p:pic>
    </p:spTree>
    <p:extLst>
      <p:ext uri="{BB962C8B-B14F-4D97-AF65-F5344CB8AC3E}">
        <p14:creationId xmlns:p14="http://schemas.microsoft.com/office/powerpoint/2010/main" val="351722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Alliteration</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When words start with the same consonant sound</a:t>
            </a:r>
          </a:p>
          <a:p>
            <a:pPr lvl="2"/>
            <a:r>
              <a:rPr lang="en-US" dirty="0" smtClean="0"/>
              <a:t>The letters do not need to be the same – they just need to make the same sound</a:t>
            </a:r>
          </a:p>
          <a:p>
            <a:r>
              <a:rPr lang="en-US" dirty="0" smtClean="0"/>
              <a:t>Example</a:t>
            </a:r>
          </a:p>
          <a:p>
            <a:pPr lvl="1"/>
            <a:r>
              <a:rPr lang="en-US" dirty="0" smtClean="0"/>
              <a:t>Kevin’s quick car crash caused quite a confusion in Kimball, Kentucky.</a:t>
            </a:r>
          </a:p>
          <a:p>
            <a:pPr lvl="1"/>
            <a:r>
              <a:rPr lang="en-US" dirty="0" smtClean="0"/>
              <a:t>Kimberly’s quick car insurance quote can save you cash.</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3088" y="618517"/>
            <a:ext cx="3750195" cy="2221501"/>
          </a:xfrm>
          <a:prstGeom prst="rect">
            <a:avLst/>
          </a:prstGeom>
        </p:spPr>
      </p:pic>
    </p:spTree>
    <p:extLst>
      <p:ext uri="{BB962C8B-B14F-4D97-AF65-F5344CB8AC3E}">
        <p14:creationId xmlns:p14="http://schemas.microsoft.com/office/powerpoint/2010/main" val="320707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Assonance</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When the same vowel sound is repeated through a phrase of words that don’t rhyme</a:t>
            </a:r>
          </a:p>
          <a:p>
            <a:r>
              <a:rPr lang="en-US" dirty="0" smtClean="0"/>
              <a:t>Example</a:t>
            </a:r>
          </a:p>
          <a:p>
            <a:pPr lvl="1"/>
            <a:r>
              <a:rPr lang="en-US" dirty="0" smtClean="0"/>
              <a:t>Jake the great hit the baseball in the air and out of the stadium.</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2174" y="143139"/>
            <a:ext cx="4080966" cy="2719581"/>
          </a:xfrm>
          <a:prstGeom prst="rect">
            <a:avLst/>
          </a:prstGeom>
        </p:spPr>
      </p:pic>
    </p:spTree>
    <p:extLst>
      <p:ext uri="{BB962C8B-B14F-4D97-AF65-F5344CB8AC3E}">
        <p14:creationId xmlns:p14="http://schemas.microsoft.com/office/powerpoint/2010/main" val="266499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Allusion</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A reference to something outside the work</a:t>
            </a:r>
          </a:p>
          <a:p>
            <a:r>
              <a:rPr lang="en-US" dirty="0" smtClean="0"/>
              <a:t>Example</a:t>
            </a:r>
          </a:p>
          <a:p>
            <a:pPr lvl="1"/>
            <a:r>
              <a:rPr lang="en-US" dirty="0" smtClean="0"/>
              <a:t>They had a love like Romeo and Juliet.</a:t>
            </a:r>
          </a:p>
          <a:p>
            <a:pPr lvl="1"/>
            <a:r>
              <a:rPr lang="en-US" dirty="0" smtClean="0"/>
              <a:t>Sweets are my Achilles’ heel.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0444" y="618518"/>
            <a:ext cx="1348740" cy="183794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3923" y="3311431"/>
            <a:ext cx="3027555" cy="1992089"/>
          </a:xfrm>
          <a:prstGeom prst="rect">
            <a:avLst/>
          </a:prstGeom>
        </p:spPr>
      </p:pic>
    </p:spTree>
    <p:extLst>
      <p:ext uri="{BB962C8B-B14F-4D97-AF65-F5344CB8AC3E}">
        <p14:creationId xmlns:p14="http://schemas.microsoft.com/office/powerpoint/2010/main" val="56519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Hyperbole</a:t>
            </a:r>
            <a:endParaRPr lang="en-US" dirty="0"/>
          </a:p>
        </p:txBody>
      </p:sp>
      <p:sp>
        <p:nvSpPr>
          <p:cNvPr id="3" name="Content Placeholder 2"/>
          <p:cNvSpPr>
            <a:spLocks noGrp="1"/>
          </p:cNvSpPr>
          <p:nvPr>
            <p:ph idx="1"/>
          </p:nvPr>
        </p:nvSpPr>
        <p:spPr/>
        <p:txBody>
          <a:bodyPr/>
          <a:lstStyle/>
          <a:p>
            <a:r>
              <a:rPr lang="en-US" dirty="0" smtClean="0"/>
              <a:t>Definition</a:t>
            </a:r>
          </a:p>
          <a:p>
            <a:pPr lvl="1"/>
            <a:r>
              <a:rPr lang="en-US" dirty="0" smtClean="0"/>
              <a:t>An extreme exaggeration</a:t>
            </a:r>
          </a:p>
          <a:p>
            <a:r>
              <a:rPr lang="en-US" dirty="0" smtClean="0"/>
              <a:t>Example</a:t>
            </a:r>
          </a:p>
          <a:p>
            <a:pPr lvl="1"/>
            <a:r>
              <a:rPr lang="en-US" dirty="0" smtClean="0"/>
              <a:t>I had to wait for 100 years for my mom to finish cooking supper.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6415" y="618518"/>
            <a:ext cx="3178228" cy="3063590"/>
          </a:xfrm>
          <a:prstGeom prst="rect">
            <a:avLst/>
          </a:prstGeom>
        </p:spPr>
      </p:pic>
    </p:spTree>
    <p:extLst>
      <p:ext uri="{BB962C8B-B14F-4D97-AF65-F5344CB8AC3E}">
        <p14:creationId xmlns:p14="http://schemas.microsoft.com/office/powerpoint/2010/main" val="107085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BA8390A59B334EB3BFAC9464506012" ma:contentTypeVersion="0" ma:contentTypeDescription="Create a new document." ma:contentTypeScope="" ma:versionID="ffac17bfbafbfeab22b15eaeddd54fd6">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063F4C-2440-44C2-A0E6-B524EBD4A651}"/>
</file>

<file path=customXml/itemProps2.xml><?xml version="1.0" encoding="utf-8"?>
<ds:datastoreItem xmlns:ds="http://schemas.openxmlformats.org/officeDocument/2006/customXml" ds:itemID="{52F270A8-65F0-4B63-8574-FE0A1295E922}"/>
</file>

<file path=customXml/itemProps3.xml><?xml version="1.0" encoding="utf-8"?>
<ds:datastoreItem xmlns:ds="http://schemas.openxmlformats.org/officeDocument/2006/customXml" ds:itemID="{CCF31B35-8084-446C-881E-AA0183A4DD9C}"/>
</file>

<file path=docProps/app.xml><?xml version="1.0" encoding="utf-8"?>
<Properties xmlns="http://schemas.openxmlformats.org/officeDocument/2006/extended-properties" xmlns:vt="http://schemas.openxmlformats.org/officeDocument/2006/docPropsVTypes">
  <Template>TC104033919[[fn=Circuit]]</Template>
  <TotalTime>924</TotalTime>
  <Words>732</Words>
  <Application>Microsoft Office PowerPoint</Application>
  <PresentationFormat>Widescreen</PresentationFormat>
  <Paragraphs>126</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Trebuchet MS</vt:lpstr>
      <vt:lpstr>Tw Cen MT</vt:lpstr>
      <vt:lpstr>Circuit</vt:lpstr>
      <vt:lpstr>Literary Elements</vt:lpstr>
      <vt:lpstr>Simile</vt:lpstr>
      <vt:lpstr>Metaphor</vt:lpstr>
      <vt:lpstr>Rhyme</vt:lpstr>
      <vt:lpstr>Repetition</vt:lpstr>
      <vt:lpstr>Alliteration</vt:lpstr>
      <vt:lpstr>Assonance</vt:lpstr>
      <vt:lpstr>Allusion</vt:lpstr>
      <vt:lpstr>Hyperbole</vt:lpstr>
      <vt:lpstr>Personification</vt:lpstr>
      <vt:lpstr>Symbolism</vt:lpstr>
      <vt:lpstr>Imagery</vt:lpstr>
      <vt:lpstr>Paradox/Oxymoron</vt:lpstr>
      <vt:lpstr>Euphemism</vt:lpstr>
      <vt:lpstr>Idiom</vt:lpstr>
      <vt:lpstr>Connotation/Denotation</vt:lpstr>
      <vt:lpstr>Nuance</vt:lpstr>
      <vt:lpstr>Foil</vt:lpstr>
      <vt:lpstr>Irony</vt:lpstr>
      <vt:lpstr>Characterization</vt:lpstr>
    </vt:vector>
  </TitlesOfParts>
  <Company>Administrator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Literary Elements</dc:title>
  <dc:creator>Kelsey Buchholz</dc:creator>
  <cp:lastModifiedBy>Garretson School</cp:lastModifiedBy>
  <cp:revision>15</cp:revision>
  <cp:lastPrinted>2013-11-14T16:13:45Z</cp:lastPrinted>
  <dcterms:created xsi:type="dcterms:W3CDTF">2013-11-13T14:10:38Z</dcterms:created>
  <dcterms:modified xsi:type="dcterms:W3CDTF">2018-09-11T19:13:56Z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0x010100D9BA8390A59B334EB3BFAC9464506012</vt:lpwstr>
  </property>
</Properties>
</file>