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1"/>
  </p:notesMasterIdLst>
  <p:sldIdLst>
    <p:sldId id="256" r:id="rId2"/>
    <p:sldId id="257" r:id="rId3"/>
    <p:sldId id="270" r:id="rId4"/>
    <p:sldId id="271" r:id="rId5"/>
    <p:sldId id="258" r:id="rId6"/>
    <p:sldId id="269" r:id="rId7"/>
    <p:sldId id="266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7A4EF-3378-4AFA-83C6-941619D26390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7352B-C5E1-45B1-9E37-BE38AD73C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7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7352B-C5E1-45B1-9E37-BE38AD73CD9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57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9" cy="255475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00385" y="1828799"/>
            <a:ext cx="990599" cy="228659"/>
          </a:xfrm>
        </p:spPr>
        <p:txBody>
          <a:bodyPr anchor="t" anchorCtr="0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09" y="3264406"/>
            <a:ext cx="3859795" cy="2286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5279" y="292609"/>
            <a:ext cx="628813" cy="767687"/>
          </a:xfrm>
        </p:spPr>
        <p:txBody>
          <a:bodyPr/>
          <a:lstStyle>
            <a:lvl1pPr>
              <a:defRPr sz="2800" b="0" i="0" baseline="0">
                <a:latin typeface="+mj-lt"/>
              </a:defRPr>
            </a:lvl1pPr>
          </a:lstStyle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28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8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Rectangle 13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4" cy="1653117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509006"/>
            <a:ext cx="6422003" cy="2515873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85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6" name="Freeform 35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0" name="TextBox 9"/>
          <p:cNvSpPr txBox="1"/>
          <p:nvPr/>
        </p:nvSpPr>
        <p:spPr>
          <a:xfrm>
            <a:off x="644721" y="654263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7454" y="2900539"/>
            <a:ext cx="538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9" y="914401"/>
            <a:ext cx="6160385" cy="289487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87279" y="3814473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39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399"/>
            <a:ext cx="6422004" cy="209550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51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84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884" y="2489199"/>
            <a:ext cx="231098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8884" y="3147164"/>
            <a:ext cx="2310988" cy="287771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9201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2675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39" cy="28883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1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36973"/>
            <a:ext cx="6423592" cy="699992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39" y="4188546"/>
            <a:ext cx="2314064" cy="64901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8" y="4837558"/>
            <a:ext cx="2309280" cy="118732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7" y="4188546"/>
            <a:ext cx="233090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9200"/>
            <a:ext cx="2025182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7" y="4846509"/>
            <a:ext cx="2330904" cy="11783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84814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5" y="2489200"/>
            <a:ext cx="201883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6510"/>
            <a:ext cx="2299492" cy="118902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039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1" y="2489200"/>
            <a:ext cx="6343201" cy="3530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08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235" y="1447799"/>
            <a:ext cx="4435439" cy="45719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8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9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0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9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490"/>
            <a:ext cx="3636978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79" cy="277131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3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8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4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97437"/>
            <a:ext cx="271258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844"/>
            <a:ext cx="2712590" cy="292541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0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362190"/>
            <a:ext cx="2987087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1591" y="3088562"/>
            <a:ext cx="3001938" cy="244863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33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1854142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3564" y="925605"/>
            <a:ext cx="6346078" cy="711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7144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69CF906-9EF0-445D-8051-CAD9C4F01662}" type="datetimeFigureOut">
              <a:rPr lang="en-US" smtClean="0"/>
              <a:t>2/9/2016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1634358-F12D-492C-9683-334CF4AFE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3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Quoting, Paraphrasing, and Summarizing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will need to know all three in order to best organize your information and your research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1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41" y="2489200"/>
            <a:ext cx="7744159" cy="353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Quoting</a:t>
            </a:r>
          </a:p>
          <a:p>
            <a:pPr lvl="1"/>
            <a:r>
              <a:rPr lang="en-US" dirty="0" smtClean="0"/>
              <a:t>Using the exact words of the author from the passage</a:t>
            </a:r>
          </a:p>
          <a:p>
            <a:pPr lvl="1"/>
            <a:r>
              <a:rPr lang="en-US" dirty="0" smtClean="0"/>
              <a:t>Quotation marks are around the words you took from the passage</a:t>
            </a:r>
          </a:p>
          <a:p>
            <a:pPr lvl="1"/>
            <a:r>
              <a:rPr lang="en-US" dirty="0" smtClean="0"/>
              <a:t>Citations are needed at the end of the quote</a:t>
            </a:r>
          </a:p>
          <a:p>
            <a:r>
              <a:rPr lang="en-US" dirty="0" smtClean="0"/>
              <a:t>Paraphrasing</a:t>
            </a:r>
          </a:p>
          <a:p>
            <a:pPr lvl="1"/>
            <a:r>
              <a:rPr lang="en-US" dirty="0" smtClean="0"/>
              <a:t>Restating the idea in your own words and sentence structure but keeping the meaning the same</a:t>
            </a:r>
          </a:p>
          <a:p>
            <a:pPr lvl="1"/>
            <a:r>
              <a:rPr lang="en-US" dirty="0" smtClean="0"/>
              <a:t>It can be shorter or longer than the original.</a:t>
            </a:r>
          </a:p>
          <a:p>
            <a:pPr lvl="1"/>
            <a:r>
              <a:rPr lang="en-US" dirty="0" smtClean="0"/>
              <a:t>Citations are needed at the end of the paraphrase</a:t>
            </a:r>
          </a:p>
          <a:p>
            <a:r>
              <a:rPr lang="en-US" dirty="0" smtClean="0"/>
              <a:t>Summarizing</a:t>
            </a:r>
          </a:p>
          <a:p>
            <a:pPr lvl="1"/>
            <a:r>
              <a:rPr lang="en-US" dirty="0" smtClean="0"/>
              <a:t>Restating only the main points of the passage in your own words</a:t>
            </a:r>
          </a:p>
          <a:p>
            <a:pPr lvl="1"/>
            <a:r>
              <a:rPr lang="en-US" dirty="0" smtClean="0"/>
              <a:t>It is very brief compared to the original</a:t>
            </a:r>
          </a:p>
          <a:p>
            <a:pPr lvl="1"/>
            <a:r>
              <a:rPr lang="en-US" dirty="0" smtClean="0"/>
              <a:t>Citations are needed at the end of the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1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mean by “citations are needed?”</a:t>
            </a:r>
          </a:p>
          <a:p>
            <a:r>
              <a:rPr lang="en-US" dirty="0" smtClean="0"/>
              <a:t>In-Text Citations (also known as parenthetical citations)</a:t>
            </a:r>
          </a:p>
          <a:p>
            <a:pPr lvl="1"/>
            <a:r>
              <a:rPr lang="en-US" dirty="0" smtClean="0"/>
              <a:t>You must give credit to the author for their original wording.</a:t>
            </a:r>
          </a:p>
          <a:p>
            <a:pPr lvl="1"/>
            <a:r>
              <a:rPr lang="en-US" dirty="0" smtClean="0"/>
              <a:t>You must give credit to the author for their original ideas.</a:t>
            </a:r>
          </a:p>
          <a:p>
            <a:pPr lvl="1"/>
            <a:r>
              <a:rPr lang="en-US" dirty="0" smtClean="0"/>
              <a:t>In other words, it is better to cite than to not.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8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need to happen every sentence.</a:t>
            </a:r>
          </a:p>
          <a:p>
            <a:r>
              <a:rPr lang="en-US" dirty="0" smtClean="0"/>
              <a:t>Do not wait until the end of the paragraph.</a:t>
            </a:r>
          </a:p>
          <a:p>
            <a:endParaRPr lang="en-US" dirty="0"/>
          </a:p>
          <a:p>
            <a:r>
              <a:rPr lang="en-US" dirty="0" smtClean="0"/>
              <a:t>Look like…</a:t>
            </a:r>
          </a:p>
          <a:p>
            <a:pPr lvl="1"/>
            <a:r>
              <a:rPr lang="en-US" dirty="0" smtClean="0"/>
              <a:t>“Here is a direct quotation” (Last).</a:t>
            </a:r>
          </a:p>
          <a:p>
            <a:pPr lvl="1"/>
            <a:r>
              <a:rPr lang="en-US" dirty="0" smtClean="0"/>
              <a:t>“Here is a direct quotation” (“Article”).</a:t>
            </a:r>
          </a:p>
          <a:p>
            <a:pPr lvl="1"/>
            <a:r>
              <a:rPr lang="en-US" dirty="0" smtClean="0"/>
              <a:t>Here is a paraphrase or a summary (“Article” 297).</a:t>
            </a:r>
          </a:p>
          <a:p>
            <a:pPr lvl="1"/>
            <a:r>
              <a:rPr lang="en-US" dirty="0" smtClean="0"/>
              <a:t>Here is a paraphrase or a summary (Last 428).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0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41" y="2489200"/>
            <a:ext cx="7744159" cy="3530600"/>
          </a:xfrm>
        </p:spPr>
        <p:txBody>
          <a:bodyPr>
            <a:normAutofit/>
          </a:bodyPr>
          <a:lstStyle/>
          <a:p>
            <a:r>
              <a:rPr lang="en-US" dirty="0" smtClean="0"/>
              <a:t>This is copying the material exactly as it appears in the text.</a:t>
            </a:r>
          </a:p>
          <a:p>
            <a:r>
              <a:rPr lang="en-US" dirty="0" smtClean="0"/>
              <a:t>You must put quotation marks around the copied writing.</a:t>
            </a:r>
          </a:p>
          <a:p>
            <a:r>
              <a:rPr lang="en-US" dirty="0" smtClean="0"/>
              <a:t>You must use an in-text citation after the quotation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“This sentence is taken directly from the book” (author’s last name ##).</a:t>
            </a:r>
          </a:p>
          <a:p>
            <a:pPr lvl="1"/>
            <a:r>
              <a:rPr lang="en-US" dirty="0" smtClean="0"/>
              <a:t>“This sentence is taken directly from the </a:t>
            </a:r>
            <a:r>
              <a:rPr lang="en-US" dirty="0" smtClean="0"/>
              <a:t>website” </a:t>
            </a:r>
            <a:r>
              <a:rPr lang="en-US" dirty="0" smtClean="0"/>
              <a:t>(“Article Title”).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Quotation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41" y="2489200"/>
            <a:ext cx="7591759" cy="3530600"/>
          </a:xfrm>
        </p:spPr>
        <p:txBody>
          <a:bodyPr/>
          <a:lstStyle/>
          <a:p>
            <a:r>
              <a:rPr lang="en-US" dirty="0" smtClean="0"/>
              <a:t>Create a direct quotation using the following text.</a:t>
            </a:r>
          </a:p>
          <a:p>
            <a:pPr lvl="1"/>
            <a:r>
              <a:rPr lang="en-US" dirty="0" smtClean="0"/>
              <a:t>In a recent survey of Garretson sophomores, 85% of students state that English is their favorite class.</a:t>
            </a:r>
          </a:p>
          <a:p>
            <a:pPr lvl="2"/>
            <a:r>
              <a:rPr lang="en-US" dirty="0" smtClean="0"/>
              <a:t>SOURCE: Buchholz, Kelsey. “How to Make Your Class the Best”. </a:t>
            </a:r>
            <a:r>
              <a:rPr lang="en-US" i="1" dirty="0" smtClean="0"/>
              <a:t>Teaching Today</a:t>
            </a:r>
            <a:r>
              <a:rPr lang="en-US" dirty="0" smtClean="0"/>
              <a:t>. 15 Jan. 2015. Web. 21 Jan. 2015</a:t>
            </a:r>
          </a:p>
          <a:p>
            <a:r>
              <a:rPr lang="en-US" dirty="0" smtClean="0"/>
              <a:t>Does it look like this?</a:t>
            </a:r>
          </a:p>
          <a:p>
            <a:pPr lvl="1"/>
            <a:r>
              <a:rPr lang="en-US" dirty="0" smtClean="0"/>
              <a:t>“In a recent survey of Garretson sophomores, 85% of students state that English is their favorite class” (Buchholz).</a:t>
            </a:r>
          </a:p>
          <a:p>
            <a:r>
              <a:rPr lang="en-US" dirty="0" smtClean="0"/>
              <a:t>Now write a direct quotation using one of your 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64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used to keep the same meaning but put the ideas into your own words and sentence structure.</a:t>
            </a:r>
          </a:p>
          <a:p>
            <a:r>
              <a:rPr lang="en-US" dirty="0" smtClean="0"/>
              <a:t>This can be shorter or longer than the original.</a:t>
            </a:r>
          </a:p>
          <a:p>
            <a:r>
              <a:rPr lang="en-US" dirty="0" smtClean="0"/>
              <a:t>Since this is not your original idea, you need to use an in-text citation.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This has the main ideas of the selection but is put into my own words (author’s last name ##).</a:t>
            </a:r>
          </a:p>
          <a:p>
            <a:pPr lvl="1"/>
            <a:r>
              <a:rPr lang="en-US" dirty="0" smtClean="0"/>
              <a:t>I changed the wording and the sentence structure but kept the meaning the same (“Article Title” ##).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47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41" y="2489200"/>
            <a:ext cx="7667959" cy="3530600"/>
          </a:xfrm>
        </p:spPr>
        <p:txBody>
          <a:bodyPr>
            <a:normAutofit/>
          </a:bodyPr>
          <a:lstStyle/>
          <a:p>
            <a:r>
              <a:rPr lang="en-US" dirty="0" smtClean="0"/>
              <a:t>Paraphrase the following examples.</a:t>
            </a:r>
          </a:p>
          <a:p>
            <a:r>
              <a:rPr lang="en-US" dirty="0" smtClean="0"/>
              <a:t>Use the following as your source for the information.</a:t>
            </a:r>
          </a:p>
          <a:p>
            <a:pPr marL="342900" lvl="2" indent="-342900"/>
            <a:r>
              <a:rPr lang="en-US" dirty="0" smtClean="0"/>
              <a:t>“Random Facts for Fun” </a:t>
            </a:r>
            <a:r>
              <a:rPr lang="en-US" i="1" dirty="0" smtClean="0"/>
              <a:t>Fun Practices for Students</a:t>
            </a:r>
            <a:r>
              <a:rPr lang="en-US" dirty="0" smtClean="0"/>
              <a:t>. 13 Aug. 2014. </a:t>
            </a:r>
            <a:r>
              <a:rPr lang="en-US" dirty="0"/>
              <a:t>Web. 21 Jan. </a:t>
            </a:r>
            <a:r>
              <a:rPr lang="en-US" dirty="0" smtClean="0"/>
              <a:t>2015</a:t>
            </a:r>
            <a:endParaRPr lang="en-US" dirty="0"/>
          </a:p>
          <a:p>
            <a:r>
              <a:rPr lang="en-US" dirty="0" smtClean="0"/>
              <a:t>The adolescent maneuvered the bi-wheeled vehicle undamaged.</a:t>
            </a:r>
          </a:p>
          <a:p>
            <a:r>
              <a:rPr lang="en-US" dirty="0" smtClean="0"/>
              <a:t>In the metropolis the recreational area was dilapidated.</a:t>
            </a:r>
          </a:p>
          <a:p>
            <a:r>
              <a:rPr lang="en-US" dirty="0" smtClean="0"/>
              <a:t>The educator removed the unruly student from the environment.</a:t>
            </a:r>
          </a:p>
          <a:p>
            <a:r>
              <a:rPr lang="en-US" dirty="0"/>
              <a:t>Now </a:t>
            </a:r>
            <a:r>
              <a:rPr lang="en-US" dirty="0" smtClean="0"/>
              <a:t>paraphrase some information from one of your sources.</a:t>
            </a:r>
          </a:p>
          <a:p>
            <a:pPr lvl="1"/>
            <a:r>
              <a:rPr lang="en-US" dirty="0" smtClean="0"/>
              <a:t>Remember to cite.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4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441" y="2489200"/>
            <a:ext cx="7744159" cy="3530600"/>
          </a:xfrm>
        </p:spPr>
        <p:txBody>
          <a:bodyPr>
            <a:normAutofit/>
          </a:bodyPr>
          <a:lstStyle/>
          <a:p>
            <a:r>
              <a:rPr lang="en-US" dirty="0" smtClean="0"/>
              <a:t>This is briefly stating the main ideas of the selection.</a:t>
            </a:r>
          </a:p>
          <a:p>
            <a:r>
              <a:rPr lang="en-US" dirty="0" smtClean="0"/>
              <a:t>You will want to use this when applying information from longer texts such as paragraphs, pages, or even chapters.</a:t>
            </a:r>
          </a:p>
          <a:p>
            <a:r>
              <a:rPr lang="en-US" dirty="0" smtClean="0"/>
              <a:t>Since this is not your original idea, it still needs to have an in-text citation.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This is a summary of what this section was about (author’s last name ##).</a:t>
            </a:r>
          </a:p>
          <a:p>
            <a:pPr lvl="1"/>
            <a:r>
              <a:rPr lang="en-US" dirty="0" smtClean="0"/>
              <a:t>Your summaries should be short and to the point, using a few sentences at most (“Article Title</a:t>
            </a:r>
            <a:r>
              <a:rPr lang="en-US" smtClean="0"/>
              <a:t>” ##).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1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A746E079AD54BA8C028B0288AE88B" ma:contentTypeVersion="0" ma:contentTypeDescription="Create a new document." ma:contentTypeScope="" ma:versionID="403af5d5eb6870317c813165d1afde6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4DD2B8-DFA4-4E79-836F-D50C4946E358}"/>
</file>

<file path=customXml/itemProps2.xml><?xml version="1.0" encoding="utf-8"?>
<ds:datastoreItem xmlns:ds="http://schemas.openxmlformats.org/officeDocument/2006/customXml" ds:itemID="{10A3E011-CAE4-49F0-9FEB-F57E7044A8E4}"/>
</file>

<file path=customXml/itemProps3.xml><?xml version="1.0" encoding="utf-8"?>
<ds:datastoreItem xmlns:ds="http://schemas.openxmlformats.org/officeDocument/2006/customXml" ds:itemID="{53E849F3-C728-4641-8B19-B90F2FC5B496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431</TotalTime>
  <Words>671</Words>
  <Application>Microsoft Office PowerPoint</Application>
  <PresentationFormat>On-screen Show (4:3)</PresentationFormat>
  <Paragraphs>68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 Boardroom</vt:lpstr>
      <vt:lpstr>Quoting, Paraphrasing, and Summarizing</vt:lpstr>
      <vt:lpstr>What is the difference?</vt:lpstr>
      <vt:lpstr>Citations?</vt:lpstr>
      <vt:lpstr>In-Text Citations</vt:lpstr>
      <vt:lpstr>Direct Quotations</vt:lpstr>
      <vt:lpstr>Direct Quotation Practice</vt:lpstr>
      <vt:lpstr>Paraphrase</vt:lpstr>
      <vt:lpstr>Paraphrase</vt:lpstr>
      <vt:lpstr>Summarize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Quoting, Paraphrasing, and Summarizing</dc:title>
  <dc:creator>Kelsey  Buchholz</dc:creator>
  <cp:lastModifiedBy>Kelsey Buchholz</cp:lastModifiedBy>
  <cp:revision>14</cp:revision>
  <dcterms:created xsi:type="dcterms:W3CDTF">2013-01-09T13:18:26Z</dcterms:created>
  <dcterms:modified xsi:type="dcterms:W3CDTF">2016-02-09T19:56:46Z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0x010100524A746E079AD54BA8C028B0288AE88B</vt:lpwstr>
  </property>
</Properties>
</file>