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D26-8DDF-4506-BDB4-D491B977E43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0656-6997-486B-B9AC-8C7E7AD1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D26-8DDF-4506-BDB4-D491B977E43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0656-6997-486B-B9AC-8C7E7AD1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D26-8DDF-4506-BDB4-D491B977E43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0656-6997-486B-B9AC-8C7E7AD1EF8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D26-8DDF-4506-BDB4-D491B977E43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0656-6997-486B-B9AC-8C7E7AD1EF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D26-8DDF-4506-BDB4-D491B977E43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0656-6997-486B-B9AC-8C7E7AD1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D26-8DDF-4506-BDB4-D491B977E43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0656-6997-486B-B9AC-8C7E7AD1EF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D26-8DDF-4506-BDB4-D491B977E43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0656-6997-486B-B9AC-8C7E7AD1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D26-8DDF-4506-BDB4-D491B977E43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0656-6997-486B-B9AC-8C7E7AD1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D26-8DDF-4506-BDB4-D491B977E43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0656-6997-486B-B9AC-8C7E7AD1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D26-8DDF-4506-BDB4-D491B977E43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0656-6997-486B-B9AC-8C7E7AD1EF8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D26-8DDF-4506-BDB4-D491B977E43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0656-6997-486B-B9AC-8C7E7AD1EF8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881BD26-8DDF-4506-BDB4-D491B977E43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4ED0656-6997-486B-B9AC-8C7E7AD1EF8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need to know</a:t>
            </a:r>
          </a:p>
          <a:p>
            <a:r>
              <a:rPr lang="en-US" sz="2400" dirty="0" smtClean="0"/>
              <a:t>(It may be a good idea to take notes)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687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Chronological Order</a:t>
            </a:r>
          </a:p>
          <a:p>
            <a:pPr lvl="1"/>
            <a:r>
              <a:rPr lang="en-US" dirty="0" smtClean="0"/>
              <a:t>Putting events or steps in the order they occur</a:t>
            </a:r>
          </a:p>
          <a:p>
            <a:pPr lvl="1"/>
            <a:r>
              <a:rPr lang="en-US" dirty="0" smtClean="0"/>
              <a:t>Example – Demonstration Speech</a:t>
            </a:r>
          </a:p>
          <a:p>
            <a:r>
              <a:rPr lang="en-US" dirty="0" smtClean="0"/>
              <a:t>Spatial Order</a:t>
            </a:r>
          </a:p>
          <a:p>
            <a:pPr lvl="1"/>
            <a:r>
              <a:rPr lang="en-US" dirty="0" smtClean="0"/>
              <a:t>Shows where things are located</a:t>
            </a:r>
          </a:p>
          <a:p>
            <a:pPr lvl="1"/>
            <a:r>
              <a:rPr lang="en-US" dirty="0" smtClean="0"/>
              <a:t>Example – describing a room or a setting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18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Order of Importance</a:t>
            </a:r>
          </a:p>
          <a:p>
            <a:pPr lvl="1"/>
            <a:r>
              <a:rPr lang="en-US" dirty="0" smtClean="0"/>
              <a:t>Ranks details</a:t>
            </a:r>
          </a:p>
          <a:p>
            <a:pPr lvl="2"/>
            <a:r>
              <a:rPr lang="en-US" dirty="0" smtClean="0"/>
              <a:t>Can be from most important to least important or vice versa</a:t>
            </a:r>
          </a:p>
          <a:p>
            <a:pPr lvl="1"/>
            <a:r>
              <a:rPr lang="en-US" dirty="0" smtClean="0"/>
              <a:t>Example – Figuring out what to study</a:t>
            </a:r>
          </a:p>
          <a:p>
            <a:r>
              <a:rPr lang="en-US" dirty="0" smtClean="0"/>
              <a:t>Logical Order</a:t>
            </a:r>
          </a:p>
          <a:p>
            <a:pPr lvl="1"/>
            <a:r>
              <a:rPr lang="en-US" dirty="0" smtClean="0"/>
              <a:t>Classifies details into related groups</a:t>
            </a:r>
          </a:p>
          <a:p>
            <a:pPr lvl="2"/>
            <a:r>
              <a:rPr lang="en-US" dirty="0" smtClean="0"/>
              <a:t>Compare/Contrast – shows similarities and differences</a:t>
            </a:r>
          </a:p>
          <a:p>
            <a:pPr lvl="2"/>
            <a:r>
              <a:rPr lang="en-US" dirty="0" smtClean="0"/>
              <a:t>Cause/Effect – shows how events happen as a result of other events</a:t>
            </a:r>
          </a:p>
          <a:p>
            <a:pPr lvl="2"/>
            <a:r>
              <a:rPr lang="en-US" dirty="0" smtClean="0"/>
              <a:t>Problem/Solution – shows how a problem can be solved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3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Sources</a:t>
            </a:r>
          </a:p>
          <a:p>
            <a:pPr lvl="1"/>
            <a:r>
              <a:rPr lang="en-US" dirty="0" smtClean="0"/>
              <a:t>Materials written by people who were either participants in or observers of the events:</a:t>
            </a:r>
          </a:p>
          <a:p>
            <a:pPr lvl="2"/>
            <a:r>
              <a:rPr lang="en-US" dirty="0" smtClean="0"/>
              <a:t>Letters, diaries, journals, speeches, and autobiographies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Secondary Sources</a:t>
            </a:r>
          </a:p>
          <a:p>
            <a:pPr lvl="1"/>
            <a:r>
              <a:rPr lang="en-US" dirty="0" smtClean="0"/>
              <a:t>Records of events written by people who were not directly involved and who were not present:</a:t>
            </a:r>
          </a:p>
          <a:p>
            <a:pPr lvl="2"/>
            <a:r>
              <a:rPr lang="en-US" dirty="0" smtClean="0"/>
              <a:t>Biographies, encyclopedias, textbooks, most newspaper and magazine articles, and histories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and Secondary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3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</a:p>
          <a:p>
            <a:r>
              <a:rPr lang="en-US" dirty="0" smtClean="0"/>
              <a:t>Author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 smtClean="0"/>
              <a:t>Magazine, Journal, Newspaper, Interview,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Dates</a:t>
            </a:r>
          </a:p>
          <a:p>
            <a:pPr lvl="1"/>
            <a:r>
              <a:rPr lang="en-US" dirty="0" smtClean="0"/>
              <a:t>Publication dates, Student access date</a:t>
            </a:r>
          </a:p>
          <a:p>
            <a:r>
              <a:rPr lang="en-US" dirty="0" smtClean="0"/>
              <a:t>Titles</a:t>
            </a:r>
          </a:p>
          <a:p>
            <a:pPr lvl="1"/>
            <a:r>
              <a:rPr lang="en-US" dirty="0" smtClean="0"/>
              <a:t>Main and subtitles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Identification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5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Ethos</a:t>
            </a:r>
          </a:p>
          <a:p>
            <a:pPr lvl="1"/>
            <a:r>
              <a:rPr lang="en-US" dirty="0" smtClean="0"/>
              <a:t>Appeals to ethics</a:t>
            </a:r>
          </a:p>
          <a:p>
            <a:pPr lvl="2"/>
            <a:r>
              <a:rPr lang="en-US" dirty="0" smtClean="0"/>
              <a:t>What is the right thing to do</a:t>
            </a:r>
          </a:p>
          <a:p>
            <a:r>
              <a:rPr lang="en-US" dirty="0" smtClean="0"/>
              <a:t>Pathos</a:t>
            </a:r>
          </a:p>
          <a:p>
            <a:pPr lvl="1"/>
            <a:r>
              <a:rPr lang="en-US" dirty="0" smtClean="0"/>
              <a:t>Appeals to emotions</a:t>
            </a:r>
          </a:p>
          <a:p>
            <a:pPr lvl="2"/>
            <a:r>
              <a:rPr lang="en-US" dirty="0" smtClean="0"/>
              <a:t>Doesn’t this make you infuriated, overjoyed,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Logos</a:t>
            </a:r>
          </a:p>
          <a:p>
            <a:pPr lvl="1"/>
            <a:r>
              <a:rPr lang="en-US" dirty="0" smtClean="0"/>
              <a:t>Appeals to logic</a:t>
            </a:r>
          </a:p>
          <a:p>
            <a:pPr lvl="2"/>
            <a:r>
              <a:rPr lang="en-US" dirty="0" smtClean="0"/>
              <a:t>Does this make sense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Biased Account</a:t>
            </a:r>
          </a:p>
          <a:p>
            <a:pPr lvl="1"/>
            <a:r>
              <a:rPr lang="en-US" dirty="0" smtClean="0"/>
              <a:t>Personal Opinion</a:t>
            </a:r>
          </a:p>
          <a:p>
            <a:pPr lvl="2"/>
            <a:r>
              <a:rPr lang="en-US" dirty="0" smtClean="0"/>
              <a:t>Mrs. Buchholz is the best teacher ever.</a:t>
            </a:r>
          </a:p>
          <a:p>
            <a:r>
              <a:rPr lang="en-US" dirty="0" smtClean="0"/>
              <a:t>Subjective Account</a:t>
            </a:r>
          </a:p>
          <a:p>
            <a:pPr lvl="1"/>
            <a:r>
              <a:rPr lang="en-US" dirty="0" smtClean="0"/>
              <a:t>Personal Account</a:t>
            </a:r>
          </a:p>
          <a:p>
            <a:pPr lvl="2"/>
            <a:r>
              <a:rPr lang="en-US" dirty="0" smtClean="0"/>
              <a:t>Mrs. Buchholz doesn’t give me the same leniency as she gives other students.</a:t>
            </a:r>
          </a:p>
          <a:p>
            <a:r>
              <a:rPr lang="en-US" dirty="0" smtClean="0"/>
              <a:t>Objective Account</a:t>
            </a:r>
          </a:p>
          <a:p>
            <a:pPr lvl="1"/>
            <a:r>
              <a:rPr lang="en-US" dirty="0" smtClean="0"/>
              <a:t>Factual Information</a:t>
            </a:r>
          </a:p>
          <a:p>
            <a:pPr lvl="2"/>
            <a:r>
              <a:rPr lang="en-US" dirty="0" smtClean="0"/>
              <a:t>Mrs. Buchholz is a teacher </a:t>
            </a:r>
            <a:r>
              <a:rPr lang="en-US" smtClean="0"/>
              <a:t>at </a:t>
            </a:r>
            <a:r>
              <a:rPr lang="en-US" smtClean="0"/>
              <a:t>Garretson </a:t>
            </a:r>
            <a:r>
              <a:rPr lang="en-US" smtClean="0"/>
              <a:t>High </a:t>
            </a:r>
            <a:r>
              <a:rPr lang="en-US" dirty="0" smtClean="0"/>
              <a:t>School.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Forms of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8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A746E079AD54BA8C028B0288AE88B" ma:contentTypeVersion="0" ma:contentTypeDescription="Create a new document." ma:contentTypeScope="" ma:versionID="403af5d5eb6870317c813165d1afde6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504343-D34D-4C64-B617-B7DC60AEB311}"/>
</file>

<file path=customXml/itemProps2.xml><?xml version="1.0" encoding="utf-8"?>
<ds:datastoreItem xmlns:ds="http://schemas.openxmlformats.org/officeDocument/2006/customXml" ds:itemID="{46BB9E7C-67C6-461A-BB11-8FF72FC8D3D7}"/>
</file>

<file path=customXml/itemProps3.xml><?xml version="1.0" encoding="utf-8"?>
<ds:datastoreItem xmlns:ds="http://schemas.openxmlformats.org/officeDocument/2006/customXml" ds:itemID="{4BC06103-2AFC-41E3-9688-FB3A69187B3A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</TotalTime>
  <Words>250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Candara</vt:lpstr>
      <vt:lpstr>Symbol</vt:lpstr>
      <vt:lpstr>Waveform</vt:lpstr>
      <vt:lpstr>Research Terminology</vt:lpstr>
      <vt:lpstr>Organizational Methods</vt:lpstr>
      <vt:lpstr>Organizational Methods</vt:lpstr>
      <vt:lpstr>Primary and Secondary Sources</vt:lpstr>
      <vt:lpstr>Research Identification</vt:lpstr>
      <vt:lpstr>Rhetorical Devices</vt:lpstr>
      <vt:lpstr>Different Forms of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Terminology</dc:title>
  <dc:creator>Kelsey  Buchholz</dc:creator>
  <cp:lastModifiedBy>Kelsey Buchholz</cp:lastModifiedBy>
  <cp:revision>3</cp:revision>
  <dcterms:created xsi:type="dcterms:W3CDTF">2013-01-07T15:43:50Z</dcterms:created>
  <dcterms:modified xsi:type="dcterms:W3CDTF">2014-01-07T17:53:21Z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0x010100524A746E079AD54BA8C028B0288AE88B</vt:lpwstr>
  </property>
</Properties>
</file>